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Layouts/slideLayout13.xml" ContentType="application/vnd.openxmlformats-officedocument.presentationml.slideLayout+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slides/slide8.xml" ContentType="application/vnd.openxmlformats-officedocument.presentationml.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23"/>
  </p:notesMasterIdLst>
  <p:handoutMasterIdLst>
    <p:handoutMasterId r:id="rId24"/>
  </p:handoutMasterIdLst>
  <p:sldIdLst>
    <p:sldId id="256" r:id="rId2"/>
    <p:sldId id="257" r:id="rId3"/>
    <p:sldId id="270" r:id="rId4"/>
    <p:sldId id="272" r:id="rId5"/>
    <p:sldId id="260" r:id="rId6"/>
    <p:sldId id="262" r:id="rId7"/>
    <p:sldId id="261" r:id="rId8"/>
    <p:sldId id="263" r:id="rId9"/>
    <p:sldId id="264" r:id="rId10"/>
    <p:sldId id="265" r:id="rId11"/>
    <p:sldId id="275" r:id="rId12"/>
    <p:sldId id="276" r:id="rId13"/>
    <p:sldId id="277" r:id="rId14"/>
    <p:sldId id="267" r:id="rId15"/>
    <p:sldId id="268" r:id="rId16"/>
    <p:sldId id="266" r:id="rId17"/>
    <p:sldId id="279" r:id="rId18"/>
    <p:sldId id="273" r:id="rId19"/>
    <p:sldId id="269" r:id="rId20"/>
    <p:sldId id="278" r:id="rId21"/>
    <p:sldId id="28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p="http://schemas.openxmlformats.org/presentationml/2006/main" xmlns:r="http://schemas.openxmlformats.org/officeDocument/2006/relationships" xmlns:a="http://schemas.openxmlformats.org/drawingml/2006/main" xmlns="">
        <p14:section name="Default Section" id="{AE049C06-9CB9-2D4D-8A93-15170E9F7788}">
          <p14:sldIdLst>
            <p14:sldId id="256"/>
            <p14:sldId id="257"/>
            <p14:sldId id="270"/>
            <p14:sldId id="272"/>
          </p14:sldIdLst>
        </p14:section>
        <p14:section name="Untitled Section" id="{5E0D9B0D-616C-2B47-9231-329784E101E5}">
          <p14:sldIdLst>
            <p14:sldId id="260"/>
            <p14:sldId id="262"/>
            <p14:sldId id="261"/>
            <p14:sldId id="263"/>
            <p14:sldId id="264"/>
            <p14:sldId id="265"/>
            <p14:sldId id="275"/>
            <p14:sldId id="276"/>
            <p14:sldId id="277"/>
            <p14:sldId id="267"/>
            <p14:sldId id="268"/>
            <p14:sldId id="266"/>
            <p14:sldId id="279"/>
            <p14:sldId id="273"/>
            <p14:sldId id="269"/>
            <p14:sldId id="278"/>
            <p14:sldId id="280"/>
          </p14:sldIdLst>
        </p14:section>
      </p14:section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p:showPr showNarration="1" useTimings="0">
    <p:present/>
    <p:sldAll/>
    <p:penClr>
      <a:srgbClr val="FF0000"/>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35" autoAdjust="0"/>
    <p:restoredTop sz="78011" autoAdjust="0"/>
  </p:normalViewPr>
  <p:slideViewPr>
    <p:cSldViewPr snapToGrid="0" snapToObjects="1">
      <p:cViewPr varScale="1">
        <p:scale>
          <a:sx n="108" d="100"/>
          <a:sy n="108" d="100"/>
        </p:scale>
        <p:origin x="-2464" y="-104"/>
      </p:cViewPr>
      <p:guideLst>
        <p:guide orient="horz" pos="2160"/>
        <p:guide pos="2880"/>
      </p:guideLst>
    </p:cSldViewPr>
  </p:slideViewPr>
  <p:outlineViewPr>
    <p:cViewPr>
      <p:scale>
        <a:sx n="33" d="100"/>
        <a:sy n="33" d="100"/>
      </p:scale>
      <p:origin x="0" y="576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0" d="100"/>
          <a:sy n="70" d="100"/>
        </p:scale>
        <p:origin x="-3504"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10EBA-4CA4-8746-A68C-6E543EFE6A59}" type="datetimeFigureOut">
              <a:rPr lang="en-US" smtClean="0"/>
              <a:pPr/>
              <a:t>3/16/15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0A04B64-D592-9A4C-B14D-9DC3FFDBB7B2}"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62000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DB317E-D165-C249-BB98-14AADFA47E20}" type="datetimeFigureOut">
              <a:rPr lang="en-US" smtClean="0"/>
              <a:pPr/>
              <a:t>3/16/15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CAD829-B6B6-904B-8DF7-CF910ABFBF34}"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621091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D829-B6B6-904B-8DF7-CF910ABFBF34}"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4765067"/>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Period of time over which these changes</a:t>
            </a:r>
            <a:r>
              <a:rPr lang="en-US" baseline="0" dirty="0" smtClean="0"/>
              <a:t> occur depends on drug on which individual is becoming addicted to.  Alcohol typically takes years to become evident. Short acting </a:t>
            </a:r>
            <a:r>
              <a:rPr lang="en-US" baseline="0" dirty="0" err="1" smtClean="0"/>
              <a:t>opiod</a:t>
            </a:r>
            <a:r>
              <a:rPr lang="en-US" baseline="0" dirty="0" smtClean="0"/>
              <a:t> used is apparent in a matter of months.</a:t>
            </a:r>
          </a:p>
          <a:p>
            <a:r>
              <a:rPr lang="en-US" baseline="0" dirty="0" smtClean="0"/>
              <a:t>Depending on the half-life of the abused agent, tolerance can develop rapidly.  It is not uncommon for the addict in recovery to report self administer 1,000 </a:t>
            </a:r>
            <a:r>
              <a:rPr lang="en-US" baseline="0" dirty="0" err="1" smtClean="0"/>
              <a:t>mcgs</a:t>
            </a:r>
            <a:r>
              <a:rPr lang="en-US" baseline="0" dirty="0" smtClean="0"/>
              <a:t> of fentanyl in a single injection, often simply to relieve symptoms of withdrawal.</a:t>
            </a:r>
          </a:p>
          <a:p>
            <a:r>
              <a:rPr lang="en-US" baseline="0" dirty="0" smtClean="0"/>
              <a:t>Often it can be noted a rise of quantity of </a:t>
            </a:r>
            <a:r>
              <a:rPr lang="en-US" baseline="0" dirty="0" err="1" smtClean="0"/>
              <a:t>opiods</a:t>
            </a:r>
            <a:r>
              <a:rPr lang="en-US" baseline="0" dirty="0" smtClean="0"/>
              <a:t> requested, particularly on Fridays- with upcoming weekend drug unavailability. </a:t>
            </a:r>
          </a:p>
          <a:p>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3384030"/>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D829-B6B6-904B-8DF7-CF910ABFBF34}" type="slidenum">
              <a:rPr lang="en-US" smtClean="0"/>
              <a:pPr/>
              <a:t>11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32205643"/>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Anesthesia groups should have a designated individual responsible for the health and welfare of its members.  </a:t>
            </a:r>
          </a:p>
          <a:p>
            <a:r>
              <a:rPr lang="en-US" dirty="0" smtClean="0"/>
              <a:t>This designated</a:t>
            </a:r>
            <a:r>
              <a:rPr lang="en-US" baseline="0" dirty="0" smtClean="0"/>
              <a:t> person or group needs sufficient information and expertise to assist in intervention.</a:t>
            </a:r>
          </a:p>
          <a:p>
            <a:r>
              <a:rPr lang="en-US" baseline="0" dirty="0" smtClean="0"/>
              <a:t>This is an extremely sensitive position for interventions must be handled with the upmost care to avoid ruining the career of a colleague.</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13036724"/>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Impaired individual may become suicidal once</a:t>
            </a:r>
            <a:r>
              <a:rPr lang="en-US" baseline="0" dirty="0" smtClean="0"/>
              <a:t> gravity of situation is realized and they may also have a “stash” in their car or locker</a:t>
            </a:r>
          </a:p>
          <a:p>
            <a:r>
              <a:rPr lang="en-US" baseline="0" dirty="0" smtClean="0"/>
              <a:t>An intervention will either build the wall of denial higher or break it down, which is why it is critical to do it right.</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Only as last resort, when all else fails, you should threaten to call the police</a:t>
            </a:r>
          </a:p>
          <a:p>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78357336"/>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ADA</a:t>
            </a:r>
            <a:r>
              <a:rPr lang="en-US" baseline="0" dirty="0" smtClean="0"/>
              <a:t> protects the individual whether in treatment or not if the substance is alcohol.</a:t>
            </a:r>
          </a:p>
          <a:p>
            <a:r>
              <a:rPr lang="en-US" baseline="0" dirty="0" smtClean="0"/>
              <a:t>If substance other than alcohol, protection is afforded only when person in not actively using and is in treatment.</a:t>
            </a:r>
          </a:p>
          <a:p>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6691754"/>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Individual circumstances determine if ultimately license will be lost</a:t>
            </a:r>
          </a:p>
          <a:p>
            <a:endParaRPr lang="en-US" dirty="0" smtClean="0"/>
          </a:p>
          <a:p>
            <a:r>
              <a:rPr lang="en-US" dirty="0" smtClean="0"/>
              <a:t>* Diversion in this instance is defined as the process of intervening in the case of a physician or a nurse and arranging for assessment, treatment, and potentially return to practice independent  of licensure authorities</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65539857"/>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professional</a:t>
            </a:r>
            <a:r>
              <a:rPr lang="en-US" baseline="0" dirty="0" smtClean="0"/>
              <a:t> assistance procedure is a non-disciplinary monitoring program that may be offered to credential holders when alcohol and/or drug abuse allegations have been made.</a:t>
            </a:r>
          </a:p>
          <a:p>
            <a:r>
              <a:rPr lang="en-US" baseline="0" dirty="0" smtClean="0"/>
              <a:t>Compliance with PAP’s compliance agreement allows you to retain your professional credential, and action will not be pursued.</a:t>
            </a:r>
          </a:p>
          <a:p>
            <a:r>
              <a:rPr lang="en-US" baseline="0" dirty="0" smtClean="0"/>
              <a:t>Participation is voluntary. The alternative is for the Board to take further action against your credentials</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82426428"/>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D829-B6B6-904B-8DF7-CF910ABFBF34}"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68017081"/>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Fentanyl was the most commonly abused</a:t>
            </a:r>
            <a:r>
              <a:rPr lang="en-US" baseline="0" dirty="0" smtClean="0"/>
              <a:t> controlled substance followed by ketamine and thiopental</a:t>
            </a:r>
          </a:p>
          <a:p>
            <a:r>
              <a:rPr lang="en-US" baseline="0" dirty="0" smtClean="0"/>
              <a:t>In 18% of the residents and faculty- death or near death due to an overdose was the initial indicator of abuse</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03599367"/>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D829-B6B6-904B-8DF7-CF910ABFBF34}"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37210984"/>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Neurobiological-</a:t>
            </a:r>
          </a:p>
          <a:p>
            <a:r>
              <a:rPr lang="en-US" dirty="0" smtClean="0"/>
              <a:t>Reward system responsible for sense of pleasure and a feeling of wanting whatever it was that brought the sense of pleasure</a:t>
            </a:r>
          </a:p>
          <a:p>
            <a:r>
              <a:rPr lang="en-US" dirty="0" err="1" smtClean="0"/>
              <a:t>Neuropathways</a:t>
            </a:r>
            <a:r>
              <a:rPr lang="en-US" baseline="0" dirty="0" smtClean="0"/>
              <a:t> modulate the importance and the salience (</a:t>
            </a:r>
            <a:r>
              <a:rPr lang="en-US" baseline="0" dirty="0" err="1" smtClean="0"/>
              <a:t>ie</a:t>
            </a:r>
            <a:r>
              <a:rPr lang="en-US" baseline="0" dirty="0" smtClean="0"/>
              <a:t> wanting) of the substance that resulted in pleasure.</a:t>
            </a:r>
          </a:p>
          <a:p>
            <a:r>
              <a:rPr lang="en-US" baseline="0" dirty="0" smtClean="0"/>
              <a:t>In addiction, both the reward and the salience associated with the substance of abuse is inflated.</a:t>
            </a:r>
          </a:p>
          <a:p>
            <a:r>
              <a:rPr lang="en-US" baseline="0" dirty="0" smtClean="0"/>
              <a:t>Acquisition of the reward becomes top priority, regardless of negative consequences associated with its use.</a:t>
            </a:r>
          </a:p>
          <a:p>
            <a:r>
              <a:rPr lang="en-US" baseline="0" dirty="0" smtClean="0"/>
              <a:t>Genetics-</a:t>
            </a:r>
          </a:p>
          <a:p>
            <a:r>
              <a:rPr lang="en-US" baseline="0" dirty="0" smtClean="0"/>
              <a:t>When exposed to addictive substances, a genetically susceptible person is more likely to develop a pattern for dependency than someone who is not genetically susceptible.</a:t>
            </a:r>
          </a:p>
          <a:p>
            <a:r>
              <a:rPr lang="en-US" baseline="0" dirty="0" smtClean="0"/>
              <a:t>Family history of addiction- strongest predictor for relapse of </a:t>
            </a:r>
            <a:r>
              <a:rPr lang="en-US" baseline="0" dirty="0" err="1" smtClean="0"/>
              <a:t>opiod</a:t>
            </a:r>
            <a:r>
              <a:rPr lang="en-US" baseline="0" dirty="0" smtClean="0"/>
              <a:t> abuse among anesthesia providers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52469470"/>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Evidence supports that anesthesia care providers with chemical dependency have comorbid psychiatric disorders.</a:t>
            </a:r>
          </a:p>
          <a:p>
            <a:r>
              <a:rPr lang="en-US" dirty="0" smtClean="0"/>
              <a:t>Sensation-seeking and impulsivity</a:t>
            </a:r>
            <a:r>
              <a:rPr lang="en-US" baseline="0" dirty="0" smtClean="0"/>
              <a:t> personality traits have been associated with substance abuse and addiction.</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78016618"/>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Common to ALL</a:t>
            </a:r>
            <a:r>
              <a:rPr lang="en-US" baseline="0" dirty="0" smtClean="0"/>
              <a:t> health care professionals, factors influencing the development of substance abuse can be grouped into 3 major occupational hazards: </a:t>
            </a:r>
          </a:p>
          <a:p>
            <a:r>
              <a:rPr lang="en-US" baseline="0" dirty="0" smtClean="0"/>
              <a:t>Stress- substance is perceived as a mechanism for coping with stressful situations and relieving the anxiety associated with the stressor.</a:t>
            </a:r>
          </a:p>
          <a:p>
            <a:r>
              <a:rPr lang="en-US" baseline="0" dirty="0" smtClean="0"/>
              <a:t>Access- unique access to medications, especially controlled substances.  Research suggests that increased access increases potential for abuse.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Attitude- pharmacological optimism: because anesthesia providers are comfortable controlling minute-to-minute changes in patient’s vital organs with medications an</a:t>
            </a:r>
          </a:p>
          <a:p>
            <a:r>
              <a:rPr lang="en-US" baseline="0" dirty="0" smtClean="0"/>
              <a:t>attitude of invincibility regarding self medication and feeling of immunity against untoward effects of medications can be developed.</a:t>
            </a:r>
          </a:p>
          <a:p>
            <a:r>
              <a:rPr lang="en-US" baseline="0" dirty="0" smtClean="0"/>
              <a:t>It is hypothesized that second hand exposure to </a:t>
            </a:r>
            <a:r>
              <a:rPr lang="en-US" baseline="0" dirty="0" err="1" smtClean="0"/>
              <a:t>opiods</a:t>
            </a:r>
            <a:r>
              <a:rPr lang="en-US" baseline="0" dirty="0" smtClean="0"/>
              <a:t> in the OR alters the reward pathway, predisposing anesthesia providers to the development of </a:t>
            </a:r>
            <a:r>
              <a:rPr lang="en-US" baseline="0" dirty="0" err="1" smtClean="0"/>
              <a:t>opiod</a:t>
            </a:r>
            <a:r>
              <a:rPr lang="en-US" baseline="0" dirty="0" smtClean="0"/>
              <a:t> dependency… interesting…  </a:t>
            </a:r>
          </a:p>
        </p:txBody>
      </p:sp>
      <p:sp>
        <p:nvSpPr>
          <p:cNvPr id="4" name="Slide Number Placeholder 3"/>
          <p:cNvSpPr>
            <a:spLocks noGrp="1"/>
          </p:cNvSpPr>
          <p:nvPr>
            <p:ph type="sldNum" sz="quarter" idx="10"/>
          </p:nvPr>
        </p:nvSpPr>
        <p:spPr/>
        <p:txBody>
          <a:bodyPr/>
          <a:lstStyle/>
          <a:p>
            <a:fld id="{8CCAD829-B6B6-904B-8DF7-CF910ABFBF34}" type="slidenum">
              <a:rPr lang="en-US" smtClean="0"/>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25082989"/>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D829-B6B6-904B-8DF7-CF910ABFBF34}" type="slidenum">
              <a:rPr lang="en-US" smtClean="0"/>
              <a:pPr/>
              <a:t>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86561978"/>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Periods of depression</a:t>
            </a:r>
            <a:r>
              <a:rPr lang="en-US" baseline="0" dirty="0" smtClean="0"/>
              <a:t> or bad moods alternated with periods of euphoria or gregariousness.</a:t>
            </a:r>
          </a:p>
          <a:p>
            <a:r>
              <a:rPr lang="en-US" baseline="0" dirty="0" smtClean="0"/>
              <a:t>Increased episodes of anger, irritability and hostility.  Increased sensitivity to criticism.</a:t>
            </a:r>
          </a:p>
          <a:p>
            <a:r>
              <a:rPr lang="en-US" baseline="0" dirty="0" smtClean="0"/>
              <a:t>Odd intentions- (coming in on a Saturday afternoon to “set up” a room for a case scheduled for late on Monday) in order to obtain and use drugs</a:t>
            </a:r>
          </a:p>
          <a:p>
            <a:r>
              <a:rPr lang="en-US" baseline="0" dirty="0" smtClean="0"/>
              <a:t>Refusal of breaks lessens chance of discovery of drug diversion activities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8CCAD829-B6B6-904B-8DF7-CF910ABFBF34}" type="slidenum">
              <a:rPr lang="en-US" smtClean="0"/>
              <a:pPr/>
              <a:t>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75727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290233-0DD1-4A80-BB1E-9ADC3556DBB6}"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D290233-0DD1-4A80-BB1E-9ADC3556DBB6}"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pPr/>
              <a:t>3/16/15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D290233-0DD1-4A80-BB1E-9ADC3556DBB6}" type="datetimeFigureOut">
              <a:rPr lang="en-US" smtClean="0"/>
              <a:pPr/>
              <a:t>3/16/15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pPr/>
              <a:t>3/16/15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pPr/>
              <a:t>3/16/15</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1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a.org" TargetMode="External"/><Relationship Id="rId4" Type="http://schemas.openxmlformats.org/officeDocument/2006/relationships/hyperlink" Target="http://www.na.org" TargetMode="External"/><Relationship Id="rId5" Type="http://schemas.openxmlformats.org/officeDocument/2006/relationships/hyperlink" Target="http://dsps.wi.gov/Other-Services" TargetMode="External"/><Relationship Id="rId1" Type="http://schemas.openxmlformats.org/officeDocument/2006/relationships/slideLayout" Target="../slideLayouts/slideLayout2.xml"/><Relationship Id="rId2" Type="http://schemas.openxmlformats.org/officeDocument/2006/relationships/hyperlink" Target="http://www.aana.com/resources2/peer-assistance/pages/default.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030575"/>
            <a:ext cx="7342188" cy="1271276"/>
          </a:xfrm>
        </p:spPr>
        <p:txBody>
          <a:bodyPr>
            <a:noAutofit/>
          </a:bodyPr>
          <a:lstStyle/>
          <a:p>
            <a:r>
              <a:rPr lang="en-US" sz="2400" b="1" dirty="0" smtClean="0">
                <a:latin typeface="Engravers MT"/>
                <a:cs typeface="Engravers MT"/>
              </a:rPr>
              <a:t/>
            </a:r>
            <a:br>
              <a:rPr lang="en-US" sz="2400" b="1" dirty="0" smtClean="0">
                <a:latin typeface="Engravers MT"/>
                <a:cs typeface="Engravers MT"/>
              </a:rPr>
            </a:br>
            <a:r>
              <a:rPr lang="en-US" sz="2400" b="1" dirty="0" smtClean="0">
                <a:latin typeface="Engravers MT"/>
                <a:cs typeface="Engravers MT"/>
              </a:rPr>
              <a:t>Substance abuse</a:t>
            </a:r>
            <a:br>
              <a:rPr lang="en-US" sz="2400" b="1" dirty="0" smtClean="0">
                <a:latin typeface="Engravers MT"/>
                <a:cs typeface="Engravers MT"/>
              </a:rPr>
            </a:br>
            <a:r>
              <a:rPr lang="en-US" sz="2400" dirty="0" smtClean="0">
                <a:latin typeface="Engravers MT"/>
                <a:cs typeface="Engravers MT"/>
              </a:rPr>
              <a:t>among anesthesia care providers</a:t>
            </a:r>
            <a:endParaRPr lang="en-US" sz="2400" b="1" dirty="0">
              <a:latin typeface="Engravers MT"/>
              <a:cs typeface="Engravers MT"/>
            </a:endParaRPr>
          </a:p>
        </p:txBody>
      </p:sp>
      <p:sp>
        <p:nvSpPr>
          <p:cNvPr id="3" name="Subtitle 2"/>
          <p:cNvSpPr>
            <a:spLocks noGrp="1"/>
          </p:cNvSpPr>
          <p:nvPr>
            <p:ph type="subTitle" idx="1"/>
          </p:nvPr>
        </p:nvSpPr>
        <p:spPr>
          <a:xfrm>
            <a:off x="914400" y="4457801"/>
            <a:ext cx="7342188" cy="1752600"/>
          </a:xfrm>
        </p:spPr>
        <p:txBody>
          <a:bodyPr>
            <a:normAutofit fontScale="92500" lnSpcReduction="10000"/>
          </a:bodyPr>
          <a:lstStyle/>
          <a:p>
            <a:r>
              <a:rPr lang="en-US" sz="2400" dirty="0" smtClean="0">
                <a:latin typeface="AppleGothic"/>
                <a:ea typeface="AppleGothic"/>
                <a:cs typeface="AppleGothic"/>
              </a:rPr>
              <a:t>University of Wisconsin Clinical Anesthetists’ Competency Series Presentation</a:t>
            </a:r>
          </a:p>
          <a:p>
            <a:endParaRPr lang="en-US" sz="2400" dirty="0" smtClean="0">
              <a:latin typeface="AppleGothic"/>
              <a:ea typeface="AppleGothic"/>
              <a:cs typeface="AppleGothic"/>
            </a:endParaRPr>
          </a:p>
          <a:p>
            <a:endParaRPr lang="en-US" sz="2400" dirty="0">
              <a:latin typeface="AppleGothic"/>
              <a:ea typeface="AppleGothic"/>
              <a:cs typeface="AppleGothic"/>
            </a:endParaRPr>
          </a:p>
          <a:p>
            <a:r>
              <a:rPr lang="en-US" sz="2400" dirty="0" smtClean="0">
                <a:latin typeface="AppleGothic"/>
                <a:ea typeface="AppleGothic"/>
                <a:cs typeface="AppleGothic"/>
              </a:rPr>
              <a:t>Migdiel Hiram Moretta CRNA</a:t>
            </a:r>
          </a:p>
          <a:p>
            <a:endParaRPr lang="en-US" sz="2400" dirty="0">
              <a:latin typeface="AppleGothic"/>
              <a:ea typeface="AppleGothic"/>
              <a:cs typeface="AppleGothic"/>
            </a:endParaRPr>
          </a:p>
        </p:txBody>
      </p:sp>
      <p:pic>
        <p:nvPicPr>
          <p:cNvPr id="5" name="Picture 4" descr="anesthesiologists-and-addiction-300x199.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94862" y="503275"/>
            <a:ext cx="5882138" cy="25273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8539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Typical observed behavior-pattern changes</a:t>
            </a:r>
          </a:p>
        </p:txBody>
      </p:sp>
      <p:sp>
        <p:nvSpPr>
          <p:cNvPr id="3" name="Content Placeholder 2"/>
          <p:cNvSpPr>
            <a:spLocks noGrp="1"/>
          </p:cNvSpPr>
          <p:nvPr>
            <p:ph idx="1"/>
          </p:nvPr>
        </p:nvSpPr>
        <p:spPr/>
        <p:txBody>
          <a:bodyPr>
            <a:normAutofit fontScale="92500" lnSpcReduction="10000"/>
          </a:bodyPr>
          <a:lstStyle/>
          <a:p>
            <a:r>
              <a:rPr lang="en-US" dirty="0" smtClean="0"/>
              <a:t>Failure to respond to pager, difficult to arouse when on night call</a:t>
            </a:r>
          </a:p>
          <a:p>
            <a:r>
              <a:rPr lang="en-US" dirty="0" smtClean="0"/>
              <a:t>Signing out increasing amounts of narcotics or inappropriate quantities for given case</a:t>
            </a:r>
          </a:p>
          <a:p>
            <a:pPr lvl="1"/>
            <a:r>
              <a:rPr lang="en-US" dirty="0" smtClean="0"/>
              <a:t>So that more is available for self-administration</a:t>
            </a:r>
          </a:p>
          <a:p>
            <a:r>
              <a:rPr lang="en-US" dirty="0" smtClean="0"/>
              <a:t>Frequent “ampoule breakage” and increased “waste”</a:t>
            </a:r>
          </a:p>
          <a:p>
            <a:r>
              <a:rPr lang="en-US" dirty="0" smtClean="0"/>
              <a:t>Weight loss, pale skin</a:t>
            </a:r>
          </a:p>
          <a:p>
            <a:r>
              <a:rPr lang="en-US" dirty="0" smtClean="0"/>
              <a:t>Wearing long sleeves or other clothing to hide physical evidence of self-injection</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1299505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800">
        <p:circle/>
      </p:transition>
    </mc:Choice>
    <mc:Fallback>
      <mp:transition xmlns:mp="http://schemas.microsoft.com/office/mac/powerpoint/2008/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Suspected coworker-</a:t>
            </a:r>
            <a:br>
              <a:rPr lang="en-US" dirty="0" smtClean="0"/>
            </a:br>
            <a:r>
              <a:rPr lang="en-US" dirty="0" smtClean="0"/>
              <a:t> what to do</a:t>
            </a:r>
            <a:endParaRPr lang="en-US" dirty="0"/>
          </a:p>
        </p:txBody>
      </p:sp>
      <p:sp>
        <p:nvSpPr>
          <p:cNvPr id="3" name="Content Placeholder 2"/>
          <p:cNvSpPr>
            <a:spLocks noGrp="1"/>
          </p:cNvSpPr>
          <p:nvPr>
            <p:ph idx="1"/>
          </p:nvPr>
        </p:nvSpPr>
        <p:spPr/>
        <p:txBody>
          <a:bodyPr>
            <a:normAutofit/>
          </a:bodyPr>
          <a:lstStyle/>
          <a:p>
            <a:r>
              <a:rPr lang="en-US" sz="3200" dirty="0" smtClean="0"/>
              <a:t>Observation</a:t>
            </a:r>
          </a:p>
          <a:p>
            <a:r>
              <a:rPr lang="en-US" sz="3200" dirty="0" smtClean="0"/>
              <a:t>Share concerns with supervisor</a:t>
            </a:r>
          </a:p>
          <a:p>
            <a:r>
              <a:rPr lang="en-US" sz="3200" dirty="0" smtClean="0"/>
              <a:t>Gather information and DOCUMENT</a:t>
            </a:r>
          </a:p>
          <a:p>
            <a:r>
              <a:rPr lang="en-US" sz="3200" dirty="0" smtClean="0"/>
              <a:t>Do NOT confront colleague.</a:t>
            </a:r>
            <a:endParaRPr lang="en-US" sz="32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05216322"/>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500">
        <p14:window dir="vert"/>
      </p:transition>
    </mc:Choice>
    <mc:Fallback>
      <mp:transition xmlns:mp="http://schemas.microsoft.com/office/mac/powerpoint/2008/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Responsibility of Colleague</a:t>
            </a:r>
            <a:endParaRPr lang="en-US" dirty="0"/>
          </a:p>
        </p:txBody>
      </p:sp>
      <p:sp>
        <p:nvSpPr>
          <p:cNvPr id="3" name="Content Placeholder 2"/>
          <p:cNvSpPr>
            <a:spLocks noGrp="1"/>
          </p:cNvSpPr>
          <p:nvPr>
            <p:ph idx="1"/>
          </p:nvPr>
        </p:nvSpPr>
        <p:spPr>
          <a:xfrm>
            <a:off x="482912" y="2133601"/>
            <a:ext cx="7762564" cy="3931920"/>
          </a:xfrm>
        </p:spPr>
        <p:txBody>
          <a:bodyPr>
            <a:normAutofit/>
          </a:bodyPr>
          <a:lstStyle/>
          <a:p>
            <a:r>
              <a:rPr lang="en-US" sz="2800" dirty="0" smtClean="0"/>
              <a:t>Observation</a:t>
            </a:r>
          </a:p>
          <a:p>
            <a:r>
              <a:rPr lang="en-US" sz="2800" dirty="0" smtClean="0"/>
              <a:t>DOCUMENTATION</a:t>
            </a:r>
          </a:p>
          <a:p>
            <a:r>
              <a:rPr lang="en-US" sz="2800" dirty="0" smtClean="0"/>
              <a:t>Reporting observations to supervisor</a:t>
            </a:r>
          </a:p>
          <a:p>
            <a:r>
              <a:rPr lang="en-US" sz="2800" dirty="0" smtClean="0"/>
              <a:t>Support confrontation and advocacy</a:t>
            </a:r>
          </a:p>
          <a:p>
            <a:r>
              <a:rPr lang="en-US" sz="2800" dirty="0" smtClean="0"/>
              <a:t>Support retention/reentry</a:t>
            </a:r>
            <a:endParaRPr lang="en-US" sz="2800" dirty="0"/>
          </a:p>
        </p:txBody>
      </p:sp>
      <p:pic>
        <p:nvPicPr>
          <p:cNvPr id="4" name="Picture 3" descr="images2.jp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538686" y="2133601"/>
            <a:ext cx="2324100" cy="34925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70993496"/>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600">
        <p14:gallery dir="l"/>
      </p:transition>
    </mc:Choice>
    <mc:Fallback>
      <mp:transition xmlns:mp="http://schemas.microsoft.com/office/mac/powerpoint/2008/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Responsibility of Supervisor/Facility</a:t>
            </a:r>
            <a:endParaRPr lang="en-US" dirty="0"/>
          </a:p>
        </p:txBody>
      </p:sp>
      <p:sp>
        <p:nvSpPr>
          <p:cNvPr id="3" name="Content Placeholder 2"/>
          <p:cNvSpPr>
            <a:spLocks noGrp="1"/>
          </p:cNvSpPr>
          <p:nvPr>
            <p:ph idx="1"/>
          </p:nvPr>
        </p:nvSpPr>
        <p:spPr/>
        <p:txBody>
          <a:bodyPr>
            <a:normAutofit/>
          </a:bodyPr>
          <a:lstStyle/>
          <a:p>
            <a:r>
              <a:rPr lang="en-US" dirty="0" smtClean="0"/>
              <a:t>Develop FAIR policies in advance of need</a:t>
            </a:r>
          </a:p>
          <a:p>
            <a:r>
              <a:rPr lang="en-US" dirty="0" smtClean="0"/>
              <a:t>Once aware of abuse:</a:t>
            </a:r>
          </a:p>
          <a:p>
            <a:pPr lvl="1"/>
            <a:r>
              <a:rPr lang="en-US" sz="2400" dirty="0" smtClean="0"/>
              <a:t>Gather information</a:t>
            </a:r>
          </a:p>
          <a:p>
            <a:pPr lvl="1"/>
            <a:r>
              <a:rPr lang="en-US" sz="2400" dirty="0" smtClean="0"/>
              <a:t>Thoroughly assess all information and all options</a:t>
            </a:r>
          </a:p>
          <a:p>
            <a:pPr lvl="1"/>
            <a:r>
              <a:rPr lang="en-US" sz="2400" dirty="0" smtClean="0"/>
              <a:t>Maintain CONFIDENTIALITY</a:t>
            </a:r>
          </a:p>
          <a:p>
            <a:pPr lvl="1"/>
            <a:r>
              <a:rPr lang="en-US" sz="2400" dirty="0" smtClean="0"/>
              <a:t>Drug test the suspect but be prepared to test everyone</a:t>
            </a:r>
            <a:endParaRPr 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99351082"/>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200">
        <p14:prism/>
      </p:transition>
    </mc:Choice>
    <mc:Fallback>
      <mp:transition xmlns:mp="http://schemas.microsoft.com/office/mac/powerpoint/2008/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Intervention: </a:t>
            </a:r>
            <a:br>
              <a:rPr lang="en-US" dirty="0" smtClean="0"/>
            </a:br>
            <a:r>
              <a:rPr lang="en-US" dirty="0" smtClean="0"/>
              <a:t>“do” </a:t>
            </a:r>
            <a:endParaRPr lang="en-US" dirty="0"/>
          </a:p>
        </p:txBody>
      </p:sp>
      <p:sp>
        <p:nvSpPr>
          <p:cNvPr id="3" name="Content Placeholder 2"/>
          <p:cNvSpPr>
            <a:spLocks noGrp="1"/>
          </p:cNvSpPr>
          <p:nvPr>
            <p:ph idx="1"/>
          </p:nvPr>
        </p:nvSpPr>
        <p:spPr>
          <a:xfrm>
            <a:off x="393483" y="1824626"/>
            <a:ext cx="8316791" cy="4704673"/>
          </a:xfrm>
        </p:spPr>
        <p:txBody>
          <a:bodyPr>
            <a:noAutofit/>
          </a:bodyPr>
          <a:lstStyle/>
          <a:p>
            <a:r>
              <a:rPr lang="en-US" sz="2000" dirty="0" smtClean="0"/>
              <a:t>PLANNED</a:t>
            </a:r>
            <a:r>
              <a:rPr lang="en-US" sz="2000" baseline="0" dirty="0" smtClean="0"/>
              <a:t> EVENT</a:t>
            </a:r>
            <a:endParaRPr lang="en-US" sz="2000" dirty="0" smtClean="0"/>
          </a:p>
          <a:p>
            <a:r>
              <a:rPr lang="en-US" sz="2000" dirty="0" smtClean="0"/>
              <a:t>Have a trained interventionist present at all times</a:t>
            </a:r>
          </a:p>
          <a:p>
            <a:r>
              <a:rPr lang="en-US" sz="2000" dirty="0" smtClean="0"/>
              <a:t>Better to have larger group than smaller. Never alone.</a:t>
            </a:r>
          </a:p>
          <a:p>
            <a:pPr lvl="1"/>
            <a:r>
              <a:rPr lang="en-US" sz="2000" dirty="0" smtClean="0"/>
              <a:t>Include individual’s spouse, family member, friends, and colleagues.  Include anyone who is close to individual so long as they are supportive of intervention and will not be disruptive</a:t>
            </a:r>
          </a:p>
          <a:p>
            <a:r>
              <a:rPr lang="en-US" sz="2000" dirty="0" smtClean="0"/>
              <a:t>Be sensitive to gender	</a:t>
            </a:r>
          </a:p>
          <a:p>
            <a:pPr lvl="1"/>
            <a:r>
              <a:rPr lang="en-US" sz="2000" dirty="0" smtClean="0"/>
              <a:t>Not all males in the intervention team if individual is a female</a:t>
            </a:r>
          </a:p>
          <a:p>
            <a:pPr marL="342900" marR="0" indent="-342900" algn="l" defTabSz="914400" rtl="0" eaLnBrk="1" fontAlgn="auto" latinLnBrk="0" hangingPunct="1">
              <a:lnSpc>
                <a:spcPct val="100000"/>
              </a:lnSpc>
              <a:spcBef>
                <a:spcPts val="2000"/>
              </a:spcBef>
              <a:spcAft>
                <a:spcPts val="0"/>
              </a:spcAft>
              <a:buClr>
                <a:schemeClr val="tx1">
                  <a:lumMod val="75000"/>
                  <a:lumOff val="25000"/>
                </a:schemeClr>
              </a:buClr>
              <a:buSzTx/>
              <a:buFont typeface="Arial" pitchFamily="34" charset="0"/>
              <a:buChar char="•"/>
              <a:tabLst/>
              <a:defRPr/>
            </a:pPr>
            <a:r>
              <a:rPr lang="en-US" sz="2000" dirty="0" smtClean="0"/>
              <a:t>Bring all evidence of</a:t>
            </a:r>
            <a:r>
              <a:rPr lang="en-US" sz="2000" baseline="0" dirty="0" smtClean="0"/>
              <a:t> valid documentation of observations and records</a:t>
            </a:r>
          </a:p>
          <a:p>
            <a:pPr marL="342900" marR="0" indent="-342900" algn="l" defTabSz="914400" rtl="0" eaLnBrk="1" fontAlgn="auto" latinLnBrk="0" hangingPunct="1">
              <a:lnSpc>
                <a:spcPct val="100000"/>
              </a:lnSpc>
              <a:spcBef>
                <a:spcPts val="2000"/>
              </a:spcBef>
              <a:spcAft>
                <a:spcPts val="0"/>
              </a:spcAft>
              <a:buClr>
                <a:schemeClr val="tx1">
                  <a:lumMod val="75000"/>
                  <a:lumOff val="25000"/>
                </a:schemeClr>
              </a:buClr>
              <a:buSzTx/>
              <a:buFont typeface="Arial" pitchFamily="34" charset="0"/>
              <a:buChar char="•"/>
              <a:tabLst/>
              <a:defRPr/>
            </a:pPr>
            <a:r>
              <a:rPr lang="en-US" sz="2000" dirty="0" smtClean="0"/>
              <a:t>Evaluation is not option but a must!</a:t>
            </a:r>
          </a:p>
          <a:p>
            <a:endParaRPr lang="en-US" sz="2000" dirty="0" smtClean="0"/>
          </a:p>
          <a:p>
            <a:pPr lvl="1"/>
            <a:endParaRPr 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29154573"/>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3000">
        <p14:shred/>
      </p:transition>
    </mc:Choice>
    <mc:Fallback>
      <mp:transition xmlns:mp="http://schemas.microsoft.com/office/mac/powerpoint/2008/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Intervention:</a:t>
            </a:r>
            <a:br>
              <a:rPr lang="en-US" dirty="0" smtClean="0"/>
            </a:br>
            <a:r>
              <a:rPr lang="en-US" dirty="0" smtClean="0"/>
              <a:t> “don’t”</a:t>
            </a:r>
            <a:endParaRPr lang="en-US" dirty="0"/>
          </a:p>
        </p:txBody>
      </p:sp>
      <p:sp>
        <p:nvSpPr>
          <p:cNvPr id="3" name="Content Placeholder 2"/>
          <p:cNvSpPr>
            <a:spLocks noGrp="1"/>
          </p:cNvSpPr>
          <p:nvPr>
            <p:ph idx="1"/>
          </p:nvPr>
        </p:nvSpPr>
        <p:spPr/>
        <p:txBody>
          <a:bodyPr>
            <a:noAutofit/>
          </a:bodyPr>
          <a:lstStyle/>
          <a:p>
            <a:r>
              <a:rPr lang="en-US" sz="2800" dirty="0" smtClean="0"/>
              <a:t>Do not let person leave intervention by themselves</a:t>
            </a:r>
          </a:p>
          <a:p>
            <a:r>
              <a:rPr lang="en-US" sz="2800" dirty="0" smtClean="0"/>
              <a:t>Do not let them drive</a:t>
            </a:r>
          </a:p>
          <a:p>
            <a:r>
              <a:rPr lang="en-US" sz="2800" dirty="0" smtClean="0"/>
              <a:t>Do not fail to make arrangement for direct transfer to an inpatient facility prior to intervention</a:t>
            </a:r>
          </a:p>
          <a:p>
            <a:r>
              <a:rPr lang="en-US" sz="2800" dirty="0" smtClean="0"/>
              <a:t>Do not let the individual decide their treatment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29461742"/>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300">
        <p14:pan dir="u"/>
      </p:transition>
    </mc:Choice>
    <mc:Fallback>
      <mp:transition xmlns:mp="http://schemas.microsoft.com/office/mac/powerpoint/2008/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Legal issues</a:t>
            </a:r>
            <a:br>
              <a:rPr lang="en-US" dirty="0" smtClean="0"/>
            </a:br>
            <a:endParaRPr lang="en-US" dirty="0"/>
          </a:p>
        </p:txBody>
      </p:sp>
      <p:sp>
        <p:nvSpPr>
          <p:cNvPr id="3" name="Content Placeholder 2"/>
          <p:cNvSpPr>
            <a:spLocks noGrp="1"/>
          </p:cNvSpPr>
          <p:nvPr>
            <p:ph idx="1"/>
          </p:nvPr>
        </p:nvSpPr>
        <p:spPr>
          <a:xfrm>
            <a:off x="411368" y="1860402"/>
            <a:ext cx="8298907" cy="4543677"/>
          </a:xfrm>
        </p:spPr>
        <p:txBody>
          <a:bodyPr>
            <a:normAutofit/>
          </a:bodyPr>
          <a:lstStyle/>
          <a:p>
            <a:r>
              <a:rPr lang="en-US" sz="2500" dirty="0" smtClean="0"/>
              <a:t>Diversion of controlled substances is illegal.</a:t>
            </a:r>
          </a:p>
          <a:p>
            <a:r>
              <a:rPr lang="en-US" sz="2500" dirty="0" smtClean="0"/>
              <a:t>Failure to report an impaired anesthesia provider when patient harm has occurred as required by law may result in disciplinary action against the institution or designated individual.</a:t>
            </a:r>
          </a:p>
          <a:p>
            <a:r>
              <a:rPr lang="en-US" sz="2500" dirty="0" smtClean="0"/>
              <a:t>The American with Disabilities Act offers some protection to addicted providers. No protection, however is afforded to users of illegal drugs (other substances other than alcohol).</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31800029"/>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800">
        <p:circle/>
      </p:transition>
    </mc:Choice>
    <mc:Fallback>
      <mp:transition xmlns:mp="http://schemas.microsoft.com/office/mac/powerpoint/2008/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Diversion/Impaired Professional Programs</a:t>
            </a:r>
            <a:endParaRPr lang="en-US" dirty="0"/>
          </a:p>
        </p:txBody>
      </p:sp>
      <p:sp>
        <p:nvSpPr>
          <p:cNvPr id="3" name="Content Placeholder 2"/>
          <p:cNvSpPr>
            <a:spLocks noGrp="1"/>
          </p:cNvSpPr>
          <p:nvPr>
            <p:ph idx="1"/>
          </p:nvPr>
        </p:nvSpPr>
        <p:spPr>
          <a:xfrm>
            <a:off x="375597" y="1842514"/>
            <a:ext cx="8406219" cy="4561565"/>
          </a:xfrm>
        </p:spPr>
        <p:txBody>
          <a:bodyPr>
            <a:normAutofit/>
          </a:bodyPr>
          <a:lstStyle/>
          <a:p>
            <a:r>
              <a:rPr lang="en-US" dirty="0" smtClean="0"/>
              <a:t>States’ Medical/Nursing board may suspend or revoke an individual’s license</a:t>
            </a:r>
          </a:p>
          <a:p>
            <a:r>
              <a:rPr lang="en-US" dirty="0" smtClean="0"/>
              <a:t>Additionally, federal, state, and local authorities may institute criminal action for diversion of controlled substances </a:t>
            </a:r>
          </a:p>
          <a:p>
            <a:r>
              <a:rPr lang="en-US" dirty="0" smtClean="0"/>
              <a:t>In certain circumstances, alternative to suspension or revocation: </a:t>
            </a:r>
            <a:endParaRPr lang="en-US" dirty="0"/>
          </a:p>
          <a:p>
            <a:pPr lvl="1"/>
            <a:r>
              <a:rPr lang="en-US" dirty="0" smtClean="0"/>
              <a:t>enrollment in “voluntary” diversion* programs designed to rehabilitate the affected professional and return him or her to their practice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79898595"/>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3400">
        <p14:reveal/>
      </p:transition>
    </mc:Choice>
    <mc:Fallback>
      <mp:transition xmlns:mp="http://schemas.microsoft.com/office/mac/powerpoint/2008/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64124" y="578700"/>
            <a:ext cx="7345362" cy="1515200"/>
          </a:xfrm>
        </p:spPr>
        <p:txBody>
          <a:bodyPr>
            <a:noAutofit/>
          </a:bodyPr>
          <a:lstStyle/>
          <a:p>
            <a:r>
              <a:rPr lang="en-US" sz="3200" dirty="0" smtClean="0"/>
              <a:t>Alternative to discipline</a:t>
            </a:r>
            <a:br>
              <a:rPr lang="en-US" sz="3200" dirty="0" smtClean="0"/>
            </a:br>
            <a:r>
              <a:rPr lang="en-US" sz="3200" dirty="0" smtClean="0"/>
              <a:t>Professional Assistance Procedure (PAP)</a:t>
            </a:r>
            <a:br>
              <a:rPr lang="en-US" sz="3200" dirty="0" smtClean="0"/>
            </a:br>
            <a:r>
              <a:rPr lang="en-US" sz="3200" dirty="0" smtClean="0"/>
              <a:t>http://</a:t>
            </a:r>
            <a:r>
              <a:rPr lang="en-US" sz="3200" dirty="0" err="1" smtClean="0"/>
              <a:t>dsps.wi.gov</a:t>
            </a:r>
            <a:r>
              <a:rPr lang="en-US" sz="3200" dirty="0" smtClean="0"/>
              <a:t>/Other-Services</a:t>
            </a:r>
            <a:br>
              <a:rPr lang="en-US" sz="3200" dirty="0" smtClean="0"/>
            </a:br>
            <a:endParaRPr lang="en-US" sz="3200" dirty="0"/>
          </a:p>
        </p:txBody>
      </p:sp>
      <p:sp>
        <p:nvSpPr>
          <p:cNvPr id="3" name="Content Placeholder 2"/>
          <p:cNvSpPr>
            <a:spLocks noGrp="1"/>
          </p:cNvSpPr>
          <p:nvPr>
            <p:ph idx="4294967295"/>
          </p:nvPr>
        </p:nvSpPr>
        <p:spPr>
          <a:xfrm>
            <a:off x="429254" y="2093900"/>
            <a:ext cx="8263135" cy="4399621"/>
          </a:xfrm>
        </p:spPr>
        <p:txBody>
          <a:bodyPr>
            <a:noAutofit/>
          </a:bodyPr>
          <a:lstStyle/>
          <a:p>
            <a:r>
              <a:rPr lang="en-US" sz="1600" dirty="0"/>
              <a:t>PAP is a CONFIDENTIAL program for chemically impaired professionals. </a:t>
            </a:r>
          </a:p>
          <a:p>
            <a:r>
              <a:rPr lang="en-US" sz="1600" dirty="0"/>
              <a:t>For the majority of chemically dependent professionals, there is now an opportunity to seek treatment without losing their professional credentials.   </a:t>
            </a:r>
          </a:p>
          <a:p>
            <a:r>
              <a:rPr lang="en-US" sz="1600" dirty="0"/>
              <a:t>PAP promotes early identification of chemically dependent professionals and encourages their rehabilitation. </a:t>
            </a:r>
          </a:p>
          <a:p>
            <a:r>
              <a:rPr lang="en-US" sz="1600" dirty="0"/>
              <a:t>PAP offers participants an opportunity to obtain treatment for chemical dependency while ensuring that immediate action can be taken should a participant relapse or drop out of treatment.  Participation in PAP will not exempt the professional from discipline.   </a:t>
            </a:r>
          </a:p>
          <a:p>
            <a:r>
              <a:rPr lang="en-US" sz="1600" dirty="0"/>
              <a:t>PAP does not provide treatment, but monitors participants’ progress in treatment with an approved treatment provider.   </a:t>
            </a:r>
          </a:p>
          <a:p>
            <a:r>
              <a:rPr lang="en-US" sz="1600" dirty="0"/>
              <a:t>If you or someone you know is a credentialed professional and is having problems with alcohol or other drugs, the Professional Assistance Procedure (PAP) may be the answer.  Timely and effective treatment can save the professionals career and even their life</a:t>
            </a:r>
            <a:r>
              <a:rPr lang="en-US" sz="1600" dirty="0" smtClean="0"/>
              <a:t>.</a:t>
            </a:r>
            <a:endParaRPr lang="en-US" sz="16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5847416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400">
        <p14:ripple/>
      </p:transition>
    </mc:Choice>
    <mc:Fallback>
      <mp:transition xmlns:mp="http://schemas.microsoft.com/office/mac/powerpoint/2008/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745068"/>
            <a:ext cx="3008376" cy="795866"/>
          </a:xfrm>
        </p:spPr>
        <p:txBody>
          <a:bodyPr/>
          <a:lstStyle/>
          <a:p>
            <a:pPr algn="ctr"/>
            <a:r>
              <a:rPr lang="en-US" sz="4000" dirty="0" smtClean="0"/>
              <a:t>Addiction</a:t>
            </a:r>
            <a:endParaRPr lang="en-US" sz="4000" dirty="0"/>
          </a:p>
        </p:txBody>
      </p:sp>
      <p:pic>
        <p:nvPicPr>
          <p:cNvPr id="5" name="Picture Placeholder 4" descr="substance abuse2.jpg"/>
          <p:cNvPicPr>
            <a:picLocks noGrp="1" noChangeAspect="1"/>
          </p:cNvPicPr>
          <p:nvPr>
            <p:ph type="pic" idx="1"/>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22540" r="22540"/>
          <a:stretch>
            <a:fillRect/>
          </a:stretch>
        </p:blipFill>
        <p:spPr/>
      </p:pic>
      <p:sp>
        <p:nvSpPr>
          <p:cNvPr id="4" name="Text Placeholder 3"/>
          <p:cNvSpPr>
            <a:spLocks noGrp="1"/>
          </p:cNvSpPr>
          <p:nvPr>
            <p:ph type="body" sz="half" idx="2"/>
          </p:nvPr>
        </p:nvSpPr>
        <p:spPr>
          <a:xfrm>
            <a:off x="530352" y="2302933"/>
            <a:ext cx="3008376" cy="3768683"/>
          </a:xfrm>
        </p:spPr>
        <p:txBody>
          <a:bodyPr>
            <a:normAutofit/>
          </a:bodyPr>
          <a:lstStyle/>
          <a:p>
            <a:pPr algn="ctr"/>
            <a:r>
              <a:rPr lang="en-US" sz="2000" dirty="0" smtClean="0"/>
              <a:t>Being an anesthesia provider seems to be an independent risk for dying of drug-related causes. </a:t>
            </a:r>
          </a:p>
          <a:p>
            <a:pPr algn="ctr"/>
            <a:endParaRPr lang="en-US" sz="2000" dirty="0"/>
          </a:p>
          <a:p>
            <a:pPr algn="ctr"/>
            <a:endParaRPr lang="en-US" sz="2000" dirty="0" smtClean="0"/>
          </a:p>
          <a:p>
            <a:pPr algn="ctr"/>
            <a:r>
              <a:rPr lang="en-US" sz="2000" dirty="0" smtClean="0"/>
              <a:t>Death is a very real possibility!</a:t>
            </a:r>
            <a:endParaRPr 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7849966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Substance Abuse </a:t>
            </a:r>
            <a:r>
              <a:rPr lang="en-US" dirty="0"/>
              <a:t>A</a:t>
            </a:r>
            <a:r>
              <a:rPr lang="en-US" dirty="0" smtClean="0"/>
              <a:t>mong Anesthesia Care Provider</a:t>
            </a:r>
            <a:endParaRPr lang="en-US" dirty="0"/>
          </a:p>
        </p:txBody>
      </p:sp>
      <p:sp>
        <p:nvSpPr>
          <p:cNvPr id="3" name="Content Placeholder 2"/>
          <p:cNvSpPr>
            <a:spLocks noGrp="1"/>
          </p:cNvSpPr>
          <p:nvPr>
            <p:ph idx="1"/>
          </p:nvPr>
        </p:nvSpPr>
        <p:spPr>
          <a:xfrm>
            <a:off x="289173" y="1844251"/>
            <a:ext cx="7345363" cy="3931920"/>
          </a:xfrm>
        </p:spPr>
        <p:txBody>
          <a:bodyPr/>
          <a:lstStyle/>
          <a:p>
            <a:r>
              <a:rPr lang="en-US" dirty="0" smtClean="0"/>
              <a:t>Grossly under estimated </a:t>
            </a:r>
          </a:p>
          <a:p>
            <a:r>
              <a:rPr lang="en-US" dirty="0" smtClean="0"/>
              <a:t>Disclosure is limited and discouraged due to</a:t>
            </a:r>
          </a:p>
          <a:p>
            <a:pPr lvl="1"/>
            <a:r>
              <a:rPr lang="en-US" dirty="0" smtClean="0"/>
              <a:t>Sensitivity of issue</a:t>
            </a:r>
          </a:p>
          <a:p>
            <a:pPr lvl="1"/>
            <a:r>
              <a:rPr lang="en-US" dirty="0" smtClean="0"/>
              <a:t>Legal issues associated with practice</a:t>
            </a:r>
          </a:p>
          <a:p>
            <a:pPr lvl="1"/>
            <a:r>
              <a:rPr lang="en-US" dirty="0" smtClean="0"/>
              <a:t>Implications for patient care</a:t>
            </a:r>
          </a:p>
        </p:txBody>
      </p:sp>
      <p:pic>
        <p:nvPicPr>
          <p:cNvPr id="6" name="Picture 5" descr="images8.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533097" y="3032199"/>
            <a:ext cx="3479800" cy="23368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5531843"/>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
            </a:r>
            <a:endParaRPr lang="en-US" dirty="0"/>
          </a:p>
        </p:txBody>
      </p:sp>
      <p:sp>
        <p:nvSpPr>
          <p:cNvPr id="3" name="Content Placeholder 2"/>
          <p:cNvSpPr>
            <a:spLocks noGrp="1"/>
          </p:cNvSpPr>
          <p:nvPr>
            <p:ph idx="1"/>
          </p:nvPr>
        </p:nvSpPr>
        <p:spPr/>
        <p:txBody>
          <a:bodyPr>
            <a:normAutofit/>
          </a:bodyPr>
          <a:lstStyle/>
          <a:p>
            <a:r>
              <a:rPr lang="en-US" sz="2600" dirty="0" smtClean="0"/>
              <a:t>Your spouse &amp; your children and their emotional &amp; financial wellbeing</a:t>
            </a:r>
          </a:p>
          <a:p>
            <a:r>
              <a:rPr lang="en-US" sz="2600" dirty="0" smtClean="0"/>
              <a:t>Your colleagues are interested in YOUR wellbeing</a:t>
            </a:r>
          </a:p>
          <a:p>
            <a:r>
              <a:rPr lang="en-US" sz="2600" dirty="0" smtClean="0"/>
              <a:t>Chemical dependency is not about moral failure or lack of will power or lack of intelligence</a:t>
            </a:r>
          </a:p>
          <a:p>
            <a:r>
              <a:rPr lang="en-US" sz="2600" dirty="0" smtClean="0"/>
              <a:t>Addiction is an illness</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3537285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100">
        <p14:switch dir="r"/>
      </p:transition>
    </mc:Choice>
    <mc:Fallback>
      <mp:transition xmlns:mp="http://schemas.microsoft.com/office/mac/powerpoint/2008/mai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go for help…</a:t>
            </a:r>
            <a:endParaRPr lang="en-US" dirty="0"/>
          </a:p>
        </p:txBody>
      </p:sp>
      <p:sp>
        <p:nvSpPr>
          <p:cNvPr id="3" name="Content Placeholder 2"/>
          <p:cNvSpPr>
            <a:spLocks noGrp="1"/>
          </p:cNvSpPr>
          <p:nvPr>
            <p:ph idx="1"/>
          </p:nvPr>
        </p:nvSpPr>
        <p:spPr>
          <a:xfrm>
            <a:off x="900112" y="1770961"/>
            <a:ext cx="7345363" cy="4294560"/>
          </a:xfrm>
        </p:spPr>
        <p:txBody>
          <a:bodyPr>
            <a:normAutofit/>
          </a:bodyPr>
          <a:lstStyle/>
          <a:p>
            <a:r>
              <a:rPr lang="en-US" dirty="0" smtClean="0"/>
              <a:t>AANA Health and wellness and peer assistance</a:t>
            </a:r>
          </a:p>
          <a:p>
            <a:pPr lvl="1"/>
            <a:r>
              <a:rPr lang="en-US" smtClean="0">
                <a:hlinkClick r:id="rId2"/>
              </a:rPr>
              <a:t>http</a:t>
            </a:r>
            <a:r>
              <a:rPr lang="en-US" dirty="0">
                <a:hlinkClick r:id="rId2"/>
              </a:rPr>
              <a:t>://www.aana.com/resources2/peer-assistance/pages/</a:t>
            </a:r>
            <a:r>
              <a:rPr lang="en-US" dirty="0" smtClean="0">
                <a:hlinkClick r:id="rId2"/>
              </a:rPr>
              <a:t>default.aspx</a:t>
            </a:r>
            <a:endParaRPr lang="en-US" dirty="0" smtClean="0"/>
          </a:p>
          <a:p>
            <a:r>
              <a:rPr lang="en-US" dirty="0" smtClean="0"/>
              <a:t>AANA hotline 800-654-5167 open 24/7</a:t>
            </a:r>
          </a:p>
          <a:p>
            <a:r>
              <a:rPr lang="en-US" dirty="0" smtClean="0">
                <a:hlinkClick r:id="rId3"/>
              </a:rPr>
              <a:t>www.aa.org</a:t>
            </a:r>
            <a:endParaRPr lang="en-US" dirty="0" smtClean="0"/>
          </a:p>
          <a:p>
            <a:r>
              <a:rPr lang="en-US" dirty="0" smtClean="0">
                <a:hlinkClick r:id="rId4"/>
              </a:rPr>
              <a:t>www.na.org</a:t>
            </a:r>
            <a:endParaRPr lang="en-US" dirty="0" smtClean="0"/>
          </a:p>
          <a:p>
            <a:r>
              <a:rPr lang="en-US" dirty="0" smtClean="0"/>
              <a:t>WI Professional Assistance Procedures</a:t>
            </a:r>
          </a:p>
          <a:p>
            <a:pPr lvl="1"/>
            <a:r>
              <a:rPr lang="en-US" dirty="0" smtClean="0">
                <a:hlinkClick r:id="rId5"/>
              </a:rPr>
              <a:t>http://dsps.wi.gov/Other-Services</a:t>
            </a:r>
            <a:endParaRPr lang="en-US" dirty="0" smtClean="0"/>
          </a:p>
          <a:p>
            <a:pPr lvl="1"/>
            <a:endParaRPr lang="en-US" dirty="0" smtClean="0"/>
          </a:p>
          <a:p>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32043524"/>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4400">
        <p14:honeycomb/>
      </p:transition>
    </mc:Choice>
    <mc:Fallback>
      <mp:transition xmlns:mp="http://schemas.microsoft.com/office/mac/powerpoint/2008/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a:t>Incidence of Substance Abuse Among Anesthesia Care Providers</a:t>
            </a:r>
            <a:br>
              <a:rPr lang="en-US" sz="2400" dirty="0"/>
            </a:br>
            <a:endParaRPr lang="en-US" sz="2400" dirty="0"/>
          </a:p>
        </p:txBody>
      </p:sp>
      <p:sp>
        <p:nvSpPr>
          <p:cNvPr id="5" name="Content Placeholder 4"/>
          <p:cNvSpPr>
            <a:spLocks noGrp="1"/>
          </p:cNvSpPr>
          <p:nvPr>
            <p:ph idx="1"/>
          </p:nvPr>
        </p:nvSpPr>
        <p:spPr>
          <a:xfrm>
            <a:off x="900112" y="1966486"/>
            <a:ext cx="7345363" cy="3931920"/>
          </a:xfrm>
        </p:spPr>
        <p:txBody>
          <a:bodyPr>
            <a:normAutofit fontScale="92500" lnSpcReduction="10000"/>
          </a:bodyPr>
          <a:lstStyle/>
          <a:p>
            <a:r>
              <a:rPr lang="en-US" dirty="0" smtClean="0"/>
              <a:t>Anesthesiologists: 5.5%</a:t>
            </a:r>
          </a:p>
          <a:p>
            <a:pPr lvl="3"/>
            <a:r>
              <a:rPr lang="en-US" dirty="0" err="1" smtClean="0"/>
              <a:t>Lutsky</a:t>
            </a:r>
            <a:r>
              <a:rPr lang="en-US" dirty="0" smtClean="0"/>
              <a:t> (1993)</a:t>
            </a:r>
          </a:p>
          <a:p>
            <a:pPr lvl="1"/>
            <a:r>
              <a:rPr lang="en-US" dirty="0" smtClean="0"/>
              <a:t>Academic anesthesiology programs</a:t>
            </a:r>
          </a:p>
          <a:p>
            <a:pPr lvl="2"/>
            <a:r>
              <a:rPr lang="en-US" dirty="0" smtClean="0"/>
              <a:t>1.6% faculty</a:t>
            </a:r>
          </a:p>
          <a:p>
            <a:pPr lvl="2"/>
            <a:r>
              <a:rPr lang="en-US" dirty="0" smtClean="0"/>
              <a:t>1%  residents</a:t>
            </a:r>
          </a:p>
          <a:p>
            <a:pPr lvl="4"/>
            <a:r>
              <a:rPr lang="en-US" dirty="0" smtClean="0"/>
              <a:t>Booth (2002)</a:t>
            </a:r>
          </a:p>
          <a:p>
            <a:r>
              <a:rPr lang="en-US" dirty="0" smtClean="0"/>
              <a:t>Nurse Anesthetists: 10% admit to misusing during their career</a:t>
            </a:r>
          </a:p>
          <a:p>
            <a:pPr lvl="1"/>
            <a:r>
              <a:rPr lang="en-US" dirty="0" smtClean="0"/>
              <a:t>Benzodiazepines, nitrous oxide, potent </a:t>
            </a:r>
            <a:r>
              <a:rPr lang="en-US" dirty="0" err="1" smtClean="0"/>
              <a:t>opiods</a:t>
            </a:r>
            <a:r>
              <a:rPr lang="en-US" dirty="0" smtClean="0"/>
              <a:t>, and </a:t>
            </a:r>
            <a:r>
              <a:rPr lang="en-US" dirty="0" err="1" smtClean="0"/>
              <a:t>propofol</a:t>
            </a:r>
            <a:r>
              <a:rPr lang="en-US" dirty="0" smtClean="0"/>
              <a:t> being the most common</a:t>
            </a:r>
          </a:p>
          <a:p>
            <a:pPr lvl="3"/>
            <a:r>
              <a:rPr lang="en-US" dirty="0" smtClean="0"/>
              <a:t>Bell, unpublished data, (2006)</a:t>
            </a:r>
            <a:endParaRPr lang="en-US" dirty="0"/>
          </a:p>
        </p:txBody>
      </p:sp>
      <p:pic>
        <p:nvPicPr>
          <p:cNvPr id="6" name="Picture 5" descr="images9.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769317" y="900800"/>
            <a:ext cx="2857500" cy="28575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28842935"/>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3400">
        <p14:reveal/>
      </p:transition>
    </mc:Choice>
    <mc:Fallback>
      <mp:transition xmlns:mp="http://schemas.microsoft.com/office/mac/powerpoint/2008/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Abuse of anesthetic medications…</a:t>
            </a:r>
            <a:endParaRPr lang="en-US" dirty="0"/>
          </a:p>
        </p:txBody>
      </p:sp>
      <p:sp>
        <p:nvSpPr>
          <p:cNvPr id="4" name="Content Placeholder 3"/>
          <p:cNvSpPr>
            <a:spLocks noGrp="1"/>
          </p:cNvSpPr>
          <p:nvPr>
            <p:ph idx="1"/>
          </p:nvPr>
        </p:nvSpPr>
        <p:spPr/>
        <p:txBody>
          <a:bodyPr>
            <a:normAutofit/>
          </a:bodyPr>
          <a:lstStyle/>
          <a:p>
            <a:r>
              <a:rPr lang="en-US" dirty="0" smtClean="0"/>
              <a:t>Can occur in all </a:t>
            </a:r>
            <a:r>
              <a:rPr lang="en-US" dirty="0"/>
              <a:t>groups of anesthesia professionals</a:t>
            </a:r>
            <a:r>
              <a:rPr lang="en-US" dirty="0" smtClean="0"/>
              <a:t>…</a:t>
            </a:r>
          </a:p>
          <a:p>
            <a:pPr lvl="1"/>
            <a:r>
              <a:rPr lang="en-US" dirty="0" smtClean="0"/>
              <a:t>Physicians in practice</a:t>
            </a:r>
          </a:p>
          <a:p>
            <a:pPr lvl="1"/>
            <a:r>
              <a:rPr lang="en-US" dirty="0" smtClean="0"/>
              <a:t>Residents in training</a:t>
            </a:r>
          </a:p>
          <a:p>
            <a:pPr lvl="1"/>
            <a:r>
              <a:rPr lang="en-US" dirty="0" smtClean="0"/>
              <a:t>Anesthetists </a:t>
            </a:r>
          </a:p>
          <a:p>
            <a:pPr lvl="2"/>
            <a:r>
              <a:rPr lang="en-US" dirty="0" smtClean="0"/>
              <a:t>CRNAs</a:t>
            </a:r>
          </a:p>
          <a:p>
            <a:pPr lvl="2"/>
            <a:r>
              <a:rPr lang="en-US" dirty="0" smtClean="0"/>
              <a:t>AAs</a:t>
            </a:r>
          </a:p>
          <a:p>
            <a:pPr lvl="1"/>
            <a:r>
              <a:rPr lang="en-US" dirty="0" smtClean="0"/>
              <a:t>Student anesthetists</a:t>
            </a:r>
            <a:endParaRPr lang="en-US" dirty="0"/>
          </a:p>
        </p:txBody>
      </p:sp>
      <p:pic>
        <p:nvPicPr>
          <p:cNvPr id="5" name="Picture 4" descr="images1.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197475" y="2753849"/>
            <a:ext cx="3048000" cy="20320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58695955"/>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800">
        <p:circle/>
      </p:transition>
    </mc:Choice>
    <mc:Fallback>
      <mp:transition xmlns:mp="http://schemas.microsoft.com/office/mac/powerpoint/2008/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Major factors associated with Chemical Dependency</a:t>
            </a:r>
            <a:endParaRPr lang="en-US" dirty="0"/>
          </a:p>
        </p:txBody>
      </p:sp>
      <p:sp>
        <p:nvSpPr>
          <p:cNvPr id="3" name="Content Placeholder 2"/>
          <p:cNvSpPr>
            <a:spLocks noGrp="1"/>
          </p:cNvSpPr>
          <p:nvPr>
            <p:ph idx="1"/>
          </p:nvPr>
        </p:nvSpPr>
        <p:spPr>
          <a:xfrm>
            <a:off x="1350279" y="4984967"/>
            <a:ext cx="6463321" cy="1724409"/>
          </a:xfrm>
        </p:spPr>
        <p:txBody>
          <a:bodyPr>
            <a:normAutofit fontScale="85000" lnSpcReduction="10000"/>
          </a:bodyPr>
          <a:lstStyle/>
          <a:p>
            <a:pPr marL="236538" lvl="1" indent="0">
              <a:buNone/>
            </a:pPr>
            <a:r>
              <a:rPr lang="en-US" sz="2600" dirty="0" smtClean="0"/>
              <a:t>Biological</a:t>
            </a:r>
          </a:p>
          <a:p>
            <a:pPr lvl="1"/>
            <a:r>
              <a:rPr lang="en-US" dirty="0" smtClean="0"/>
              <a:t>Neurobiological</a:t>
            </a:r>
          </a:p>
          <a:p>
            <a:pPr lvl="2"/>
            <a:r>
              <a:rPr lang="en-US" dirty="0" smtClean="0"/>
              <a:t>Alterations in the neurotransmission of the reward system</a:t>
            </a:r>
          </a:p>
          <a:p>
            <a:pPr lvl="1"/>
            <a:r>
              <a:rPr lang="en-US" dirty="0" smtClean="0"/>
              <a:t>Genetics</a:t>
            </a:r>
          </a:p>
          <a:p>
            <a:pPr lvl="2"/>
            <a:r>
              <a:rPr lang="en-US" dirty="0" smtClean="0"/>
              <a:t>Susceptibility to addictive behaviors</a:t>
            </a:r>
          </a:p>
        </p:txBody>
      </p:sp>
      <p:pic>
        <p:nvPicPr>
          <p:cNvPr id="5" name="Picture 4" descr="mu2.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01933" y="1584008"/>
            <a:ext cx="8456693" cy="3416177"/>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35435194"/>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500">
        <p:split orient="vert"/>
      </p:transition>
    </mc:Choice>
    <mc:Fallback>
      <mp:transition xmlns:mp="http://schemas.microsoft.com/office/mac/powerpoint/2008/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 factors associated with Chemical Dependency</a:t>
            </a:r>
          </a:p>
        </p:txBody>
      </p:sp>
      <p:sp>
        <p:nvSpPr>
          <p:cNvPr id="3" name="Content Placeholder 2"/>
          <p:cNvSpPr>
            <a:spLocks noGrp="1"/>
          </p:cNvSpPr>
          <p:nvPr>
            <p:ph idx="1"/>
          </p:nvPr>
        </p:nvSpPr>
        <p:spPr/>
        <p:txBody>
          <a:bodyPr/>
          <a:lstStyle/>
          <a:p>
            <a:r>
              <a:rPr lang="en-US" dirty="0"/>
              <a:t>Psychological</a:t>
            </a:r>
          </a:p>
          <a:p>
            <a:pPr lvl="1"/>
            <a:r>
              <a:rPr lang="en-US" dirty="0"/>
              <a:t>Comorbid psychiatric disorders</a:t>
            </a:r>
          </a:p>
          <a:p>
            <a:pPr lvl="1"/>
            <a:r>
              <a:rPr lang="en-US" dirty="0">
                <a:solidFill>
                  <a:schemeClr val="tx1"/>
                </a:solidFill>
              </a:rPr>
              <a:t>Sensation/excitement-seeking personality traits</a:t>
            </a:r>
          </a:p>
          <a:p>
            <a:endParaRPr lang="en-US" dirty="0"/>
          </a:p>
        </p:txBody>
      </p:sp>
      <p:pic>
        <p:nvPicPr>
          <p:cNvPr id="5" name="Picture 4" descr="iStock_000001796274Small.jpg"/>
          <p:cNvPicPr>
            <a:picLocks noChangeAspect="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199175" y="3915700"/>
            <a:ext cx="2587752" cy="172212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50042654"/>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500">
        <p:split orient="vert"/>
      </p:transition>
    </mc:Choice>
    <mc:Fallback>
      <mp:transition xmlns:mp="http://schemas.microsoft.com/office/mac/powerpoint/2008/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 factors associated with Chemical Dependency</a:t>
            </a:r>
          </a:p>
        </p:txBody>
      </p:sp>
      <p:sp>
        <p:nvSpPr>
          <p:cNvPr id="3" name="Content Placeholder 2"/>
          <p:cNvSpPr>
            <a:spLocks noGrp="1"/>
          </p:cNvSpPr>
          <p:nvPr>
            <p:ph idx="1"/>
          </p:nvPr>
        </p:nvSpPr>
        <p:spPr>
          <a:xfrm>
            <a:off x="562488" y="1834025"/>
            <a:ext cx="4566191" cy="1981601"/>
          </a:xfrm>
        </p:spPr>
        <p:txBody>
          <a:bodyPr/>
          <a:lstStyle/>
          <a:p>
            <a:r>
              <a:rPr lang="en-US" dirty="0" smtClean="0"/>
              <a:t>Occupational</a:t>
            </a:r>
          </a:p>
          <a:p>
            <a:pPr lvl="1"/>
            <a:r>
              <a:rPr lang="en-US" dirty="0" smtClean="0"/>
              <a:t>Medication </a:t>
            </a:r>
            <a:r>
              <a:rPr lang="en-US" dirty="0"/>
              <a:t>access</a:t>
            </a:r>
          </a:p>
          <a:p>
            <a:pPr lvl="1"/>
            <a:r>
              <a:rPr lang="en-US" dirty="0"/>
              <a:t>Pharmacological </a:t>
            </a:r>
            <a:r>
              <a:rPr lang="en-US" dirty="0" smtClean="0"/>
              <a:t>Knowledge</a:t>
            </a:r>
            <a:endParaRPr lang="en-US" dirty="0"/>
          </a:p>
          <a:p>
            <a:pPr lvl="1"/>
            <a:endParaRPr lang="en-US" dirty="0"/>
          </a:p>
        </p:txBody>
      </p:sp>
      <p:pic>
        <p:nvPicPr>
          <p:cNvPr id="4" name="Picture 3" descr="nurse-jackie--225x300.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759112" y="1845500"/>
            <a:ext cx="2857500" cy="3810000"/>
          </a:xfrm>
          <a:prstGeom prst="rect">
            <a:avLst/>
          </a:prstGeom>
        </p:spPr>
      </p:pic>
      <p:pic>
        <p:nvPicPr>
          <p:cNvPr id="6" name="Picture 5" descr="doctor-87774307-617x416.jpg"/>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157569" y="3358248"/>
            <a:ext cx="4128131" cy="2297252"/>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801800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500">
        <p:split orient="vert"/>
      </p:transition>
    </mc:Choice>
    <mc:Fallback>
      <mp:transition xmlns:mp="http://schemas.microsoft.com/office/mac/powerpoint/2008/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 factors associated with Chemical Dependency</a:t>
            </a:r>
          </a:p>
        </p:txBody>
      </p:sp>
      <p:sp>
        <p:nvSpPr>
          <p:cNvPr id="3" name="Content Placeholder 2"/>
          <p:cNvSpPr>
            <a:spLocks noGrp="1"/>
          </p:cNvSpPr>
          <p:nvPr>
            <p:ph idx="1"/>
          </p:nvPr>
        </p:nvSpPr>
        <p:spPr/>
        <p:txBody>
          <a:bodyPr/>
          <a:lstStyle/>
          <a:p>
            <a:r>
              <a:rPr lang="en-US" dirty="0" smtClean="0"/>
              <a:t>Stress</a:t>
            </a:r>
          </a:p>
          <a:p>
            <a:pPr lvl="1"/>
            <a:r>
              <a:rPr lang="en-US" dirty="0" smtClean="0"/>
              <a:t>working as an anesthesia provider is an occupational risk for the development of substance abuse</a:t>
            </a:r>
          </a:p>
          <a:p>
            <a:pPr lvl="2"/>
            <a:r>
              <a:rPr lang="en-US" dirty="0" smtClean="0"/>
              <a:t>Long hours or nights</a:t>
            </a:r>
          </a:p>
          <a:p>
            <a:pPr lvl="2"/>
            <a:r>
              <a:rPr lang="en-US" dirty="0" smtClean="0"/>
              <a:t>Strained working relationships</a:t>
            </a:r>
          </a:p>
          <a:p>
            <a:pPr lvl="2"/>
            <a:r>
              <a:rPr lang="en-US" dirty="0" smtClean="0"/>
              <a:t>Responsibility to patients</a:t>
            </a:r>
          </a:p>
          <a:p>
            <a:pPr lvl="2"/>
            <a:r>
              <a:rPr lang="en-US" dirty="0" smtClean="0"/>
              <a:t>High </a:t>
            </a:r>
            <a:r>
              <a:rPr lang="en-US" dirty="0" err="1" smtClean="0"/>
              <a:t>acuitity</a:t>
            </a:r>
            <a:r>
              <a:rPr lang="en-US" dirty="0" smtClean="0"/>
              <a:t> of patient conditions</a:t>
            </a:r>
          </a:p>
          <a:p>
            <a:pPr lvl="2"/>
            <a:r>
              <a:rPr lang="en-US" dirty="0" smtClean="0"/>
              <a:t>Increased responsibility without the increased authority or recognition</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41615389"/>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1500">
        <p:split orient="vert"/>
      </p:transition>
    </mc:Choice>
    <mc:Fallback>
      <mp:transition xmlns:mp="http://schemas.microsoft.com/office/mac/powerpoint/2008/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Typical observed behavior-pattern changes</a:t>
            </a:r>
            <a:endParaRPr lang="en-US" dirty="0"/>
          </a:p>
        </p:txBody>
      </p:sp>
      <p:sp>
        <p:nvSpPr>
          <p:cNvPr id="3" name="Content Placeholder 2"/>
          <p:cNvSpPr>
            <a:spLocks noGrp="1"/>
          </p:cNvSpPr>
          <p:nvPr>
            <p:ph idx="1"/>
          </p:nvPr>
        </p:nvSpPr>
        <p:spPr>
          <a:xfrm>
            <a:off x="272386" y="2045625"/>
            <a:ext cx="5333355" cy="3931920"/>
          </a:xfrm>
        </p:spPr>
        <p:txBody>
          <a:bodyPr>
            <a:normAutofit fontScale="70000" lnSpcReduction="20000"/>
          </a:bodyPr>
          <a:lstStyle/>
          <a:p>
            <a:r>
              <a:rPr lang="en-US" dirty="0" smtClean="0"/>
              <a:t>Withdrawal from family, friend, and leisure activities</a:t>
            </a:r>
          </a:p>
          <a:p>
            <a:pPr lvl="1"/>
            <a:r>
              <a:rPr lang="en-US" dirty="0" smtClean="0"/>
              <a:t>More time spent at work were drug can be used</a:t>
            </a:r>
          </a:p>
          <a:p>
            <a:r>
              <a:rPr lang="en-US" dirty="0" smtClean="0"/>
              <a:t>Mood swings </a:t>
            </a:r>
          </a:p>
          <a:p>
            <a:pPr lvl="1"/>
            <a:r>
              <a:rPr lang="en-US" dirty="0"/>
              <a:t>D</a:t>
            </a:r>
            <a:r>
              <a:rPr lang="en-US" dirty="0" smtClean="0"/>
              <a:t>epending on whether addicted provider is high or in withdrawal</a:t>
            </a:r>
          </a:p>
          <a:p>
            <a:r>
              <a:rPr lang="en-US" dirty="0" smtClean="0"/>
              <a:t>Spending more time at hospital, even when off duty</a:t>
            </a:r>
          </a:p>
          <a:p>
            <a:r>
              <a:rPr lang="en-US" dirty="0" smtClean="0"/>
              <a:t>Refusing lunch or coffee breaks</a:t>
            </a:r>
          </a:p>
          <a:p>
            <a:r>
              <a:rPr lang="en-US" dirty="0" smtClean="0"/>
              <a:t>Frequent bathroom breaks requests</a:t>
            </a:r>
          </a:p>
          <a:p>
            <a:pPr lvl="1"/>
            <a:r>
              <a:rPr lang="en-US" dirty="0" smtClean="0"/>
              <a:t>Where addicted provider frequently self administers drugs</a:t>
            </a:r>
          </a:p>
        </p:txBody>
      </p:sp>
      <p:pic>
        <p:nvPicPr>
          <p:cNvPr id="4" name="Picture 3" descr="50dcdcc9450a6.preview-300.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722528" y="2039620"/>
            <a:ext cx="3248042" cy="35433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7548446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3400">
        <p14:reveal/>
      </p:transition>
    </mc:Choice>
    <mc:Fallback>
      <mp:transition xmlns:mp="http://schemas.microsoft.com/office/mac/powerpoint/2008/mai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1384</TotalTime>
  <Words>1811</Words>
  <Application>Microsoft Macintosh PowerPoint</Application>
  <PresentationFormat>On-screen Show (4:3)</PresentationFormat>
  <Paragraphs>189</Paragraphs>
  <Slides>21</Slides>
  <Notes>16</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Capital</vt:lpstr>
      <vt:lpstr> Substance abuse among anesthesia care providers</vt:lpstr>
      <vt:lpstr>Substance Abuse Among Anesthesia Care Provider</vt:lpstr>
      <vt:lpstr>Incidence of Substance Abuse Among Anesthesia Care Providers </vt:lpstr>
      <vt:lpstr>Abuse of anesthetic medications…</vt:lpstr>
      <vt:lpstr>Major factors associated with Chemical Dependency</vt:lpstr>
      <vt:lpstr>Major factors associated with Chemical Dependency</vt:lpstr>
      <vt:lpstr>Major factors associated with Chemical Dependency</vt:lpstr>
      <vt:lpstr>Major factors associated with Chemical Dependency</vt:lpstr>
      <vt:lpstr>Typical observed behavior-pattern changes</vt:lpstr>
      <vt:lpstr>Typical observed behavior-pattern changes</vt:lpstr>
      <vt:lpstr>Suspected coworker-  what to do</vt:lpstr>
      <vt:lpstr>Responsibility of Colleague</vt:lpstr>
      <vt:lpstr>Responsibility of Supervisor/Facility</vt:lpstr>
      <vt:lpstr>Intervention:  “do” </vt:lpstr>
      <vt:lpstr>Intervention:  “don’t”</vt:lpstr>
      <vt:lpstr>Legal issues </vt:lpstr>
      <vt:lpstr>Diversion/Impaired Professional Programs</vt:lpstr>
      <vt:lpstr>Alternative to discipline Professional Assistance Procedure (PAP) http://dsps.wi.gov/Other-Services </vt:lpstr>
      <vt:lpstr>Addiction</vt:lpstr>
      <vt:lpstr>Consider…</vt:lpstr>
      <vt:lpstr>Where to go for help…</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Substance abuse among anesthesia care providers</dc:title>
  <dc:creator>Migdiel Hiram Moretta</dc:creator>
  <cp:lastModifiedBy>Lauren</cp:lastModifiedBy>
  <cp:revision>53</cp:revision>
  <cp:lastPrinted>2014-04-23T11:13:43Z</cp:lastPrinted>
  <dcterms:created xsi:type="dcterms:W3CDTF">2015-03-16T16:09:07Z</dcterms:created>
  <dcterms:modified xsi:type="dcterms:W3CDTF">2015-03-16T16:09:35Z</dcterms:modified>
</cp:coreProperties>
</file>